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8" r:id="rId5"/>
    <p:sldId id="302" r:id="rId6"/>
    <p:sldId id="288" r:id="rId7"/>
    <p:sldId id="291" r:id="rId8"/>
    <p:sldId id="290" r:id="rId9"/>
    <p:sldId id="304" r:id="rId10"/>
    <p:sldId id="292" r:id="rId11"/>
    <p:sldId id="293" r:id="rId12"/>
    <p:sldId id="284" r:id="rId13"/>
    <p:sldId id="296" r:id="rId14"/>
    <p:sldId id="298" r:id="rId15"/>
    <p:sldId id="285" r:id="rId16"/>
    <p:sldId id="307" r:id="rId17"/>
    <p:sldId id="306" r:id="rId18"/>
    <p:sldId id="297" r:id="rId19"/>
    <p:sldId id="308" r:id="rId20"/>
    <p:sldId id="295" r:id="rId21"/>
    <p:sldId id="303" r:id="rId22"/>
    <p:sldId id="305" r:id="rId23"/>
    <p:sldId id="294" r:id="rId24"/>
    <p:sldId id="309" r:id="rId25"/>
    <p:sldId id="301" r:id="rId26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E3848-5A22-4120-9796-DCD4BB01A395}" v="395" dt="2022-01-26T13:47:31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3E203E-7FFA-402B-946C-25B407C21157}" type="datetime1">
              <a:rPr lang="pl-PL" smtClean="0"/>
              <a:t>26.01.2022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2959D-7A09-438F-ABAD-4E044C846E9E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3B4569-3B6E-468D-B981-DA515F47BCE4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84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a 88"/>
          <p:cNvGrpSpPr/>
          <p:nvPr/>
        </p:nvGrpSpPr>
        <p:grpSpPr>
          <a:xfrm>
            <a:off x="-329674" y="-59376"/>
            <a:ext cx="12515851" cy="6934071"/>
            <a:chOff x="-329674" y="-51881"/>
            <a:chExt cx="12515851" cy="6934071"/>
          </a:xfrm>
        </p:grpSpPr>
        <p:sp>
          <p:nvSpPr>
            <p:cNvPr id="90" name="Dowolny kształt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Dowolny kształt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Dowolny kształt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Dowolny kształt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Dowolny kształt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Dowolny kształt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Dowolny kształt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Dowolny kształt 18"/>
            <p:cNvSpPr/>
            <p:nvPr/>
          </p:nvSpPr>
          <p:spPr bwMode="auto">
            <a:xfrm>
              <a:off x="6463239" y="15853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Dowolny kształt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Dowolny kształt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Dowolny kształt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Dowolny kształt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Dowolny kształt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upa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Prostokąt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Trójkąt równoramienny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Prostokąt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rtlCol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rtl="0"/>
            <a:fld id="{FA60BA7A-BAE7-4638-9037-3C1978D07312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a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upa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Prostokąt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Prostokąt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BC40AD-11B9-4337-9592-386F79DD214D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a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upa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Prostokąt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Prostokąt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 rtlCol="0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D2BD6FD4-E412-4C76-A263-7FA9C7ABD8E9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a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upa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Prostokąt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Prostokąt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rtlCol="0" anchor="ctr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602DC3-A6BA-4544-AEA9-022311802A6F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a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Dowolny kształt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Dowolny kształt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Dowolny kształt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Dowolny kształt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upa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Prostokąt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Trójkąt równoramienny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Prostokąt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rtlCol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F6638391-C391-405D-B669-C74E5E9A8DC9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a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upa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Prostokąt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Prostokąt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8F842439-DD67-4A1C-9179-D60EB5262C3F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a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upa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Prostokąt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Prostokąt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C983C074-1171-489B-B126-E3E03038CEA9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a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upa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Prostokąt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Prostokąt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 rtlCol="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6AA200-156D-4F89-B090-1C433C176A88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1DA347F4-6D41-4ACF-81BA-1CAA4E43F4FB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a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Dowolny kształt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Dowolny kształt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Dowolny kształt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Dowolny kształt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Dowolny kształt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Dowolny kształt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Dowolny kształt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upa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Prostokąt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rójkąt równoramienny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Prostokąt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rtlCol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rtlCol="0" anchor="ctr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 rtlCol="0"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C5E61E-C60D-470A-8F89-F1392F2138A6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a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Dowolny kształt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Dowolny kształt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Dowolny kształt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Dowolny kształt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Dowolny kształt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Dowolny kształt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Dowolny kształt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Dowolny kształt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Dowolny kształt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Dowolny kształt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Dowolny kształt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Dowolny kształt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Dowolny kształt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Dowolny kształt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Dowolny kształt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Dowolny kształt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Dowolny kształt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Dowolny kształt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Dowolny kształt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upa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Prostokąt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rójkąt równoramienny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Prostokąt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rtlCol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rtlCol="0"/>
          <a:lstStyle/>
          <a:p>
            <a:pPr rtl="0"/>
            <a:fld id="{DD3C8500-789F-49A8-B1F3-EB53B9DF5C3C}" type="datetime1">
              <a:rPr lang="pl-PL" noProof="0" smtClean="0"/>
              <a:t>26.01.2022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  <a:p>
            <a:pPr lvl="5" rtl="0"/>
            <a:r>
              <a:rPr lang="pl-PL" noProof="0"/>
              <a:t>6</a:t>
            </a:r>
          </a:p>
          <a:p>
            <a:pPr lvl="6" rtl="0"/>
            <a:r>
              <a:rPr lang="pl-PL" noProof="0"/>
              <a:t>7</a:t>
            </a:r>
          </a:p>
          <a:p>
            <a:pPr lvl="7" rtl="0"/>
            <a:r>
              <a:rPr lang="pl-PL" noProof="0"/>
              <a:t>8</a:t>
            </a:r>
          </a:p>
          <a:p>
            <a:pPr lvl="8" rtl="0"/>
            <a:r>
              <a:rPr lang="pl-PL" noProof="0"/>
              <a:t>9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D1A7C75-8CE8-46CD-ABC4-47778A8C4EBA}" type="datetime1">
              <a:rPr lang="pl-PL" noProof="0" smtClean="0"/>
              <a:t>26.01.2022</a:t>
            </a:fld>
            <a:endParaRPr lang="pl-PL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pl-PL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pl-PL" noProof="0" smtClean="0"/>
              <a:pPr/>
              <a:t>‹#›</a:t>
            </a:fld>
            <a:endParaRPr lang="pl-PL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54A4D14-513F-4121-92D3-5CCB4689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C3411F1-AD17-499D-AFEF-2F300F6D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60BF2CBE-B1E9-4C42-89DC-C35E4E65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72C95A87-DCDB-41C4-B774-744B3ECB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BCB97515-32FF-43A6-A51C-B140193AB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9C6379D3-7045-4B76-9409-6D23D753D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61B1C1DE-4201-4989-BE65-41ADC2472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806398CC-D327-4E06-838C-31119BD56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70A741CC-E736-448A-A94E-5C8BB9711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1">
            <a:extLst>
              <a:ext uri="{FF2B5EF4-FFF2-40B4-BE49-F238E27FC236}">
                <a16:creationId xmlns:a16="http://schemas.microsoft.com/office/drawing/2014/main" id="{7C324CDD-B30F-47DD-8627-E2171D5E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1">
            <a:extLst>
              <a:ext uri="{FF2B5EF4-FFF2-40B4-BE49-F238E27FC236}">
                <a16:creationId xmlns:a16="http://schemas.microsoft.com/office/drawing/2014/main" id="{79C8D19E-E3D6-45A6-BCA2-5918A37D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5306" y="1477651"/>
            <a:ext cx="2929372" cy="2468207"/>
          </a:xfrm>
        </p:spPr>
        <p:txBody>
          <a:bodyPr rtlCol="0">
            <a:normAutofit/>
          </a:bodyPr>
          <a:lstStyle/>
          <a:p>
            <a:pPr algn="l"/>
            <a:r>
              <a:rPr lang="pl-PL" sz="4000" err="1">
                <a:solidFill>
                  <a:schemeClr val="tx2"/>
                </a:solidFill>
                <a:cs typeface="Calibri Light"/>
              </a:rPr>
              <a:t>Airline</a:t>
            </a:r>
            <a:r>
              <a:rPr lang="pl-PL" sz="4000">
                <a:solidFill>
                  <a:schemeClr val="tx2"/>
                </a:solidFill>
                <a:cs typeface="Calibri Light"/>
              </a:rPr>
              <a:t> on-</a:t>
            </a:r>
            <a:r>
              <a:rPr lang="pl-PL" sz="4000" err="1">
                <a:solidFill>
                  <a:schemeClr val="tx2"/>
                </a:solidFill>
                <a:cs typeface="Calibri Light"/>
              </a:rPr>
              <a:t>time</a:t>
            </a:r>
            <a:r>
              <a:rPr lang="pl-PL" sz="4000">
                <a:solidFill>
                  <a:schemeClr val="tx2"/>
                </a:solidFill>
                <a:cs typeface="Calibri Light"/>
              </a:rPr>
              <a:t> performance </a:t>
            </a:r>
            <a:br>
              <a:rPr lang="pl-PL" sz="4000">
                <a:solidFill>
                  <a:schemeClr val="tx2"/>
                </a:solidFill>
                <a:cs typeface="Calibri Light"/>
              </a:rPr>
            </a:br>
            <a:r>
              <a:rPr lang="pl-PL" sz="4000" err="1">
                <a:solidFill>
                  <a:schemeClr val="tx2"/>
                </a:solidFill>
                <a:cs typeface="Calibri Light"/>
              </a:rPr>
              <a:t>analysis</a:t>
            </a:r>
            <a:endParaRPr lang="pl-PL" sz="4000">
              <a:solidFill>
                <a:schemeClr val="tx2"/>
              </a:solidFill>
              <a:cs typeface="Calibri Light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9725" y="4073959"/>
            <a:ext cx="2951163" cy="1306389"/>
          </a:xfrm>
        </p:spPr>
        <p:txBody>
          <a:bodyPr vert="horz" lIns="91440" tIns="0" rIns="91440" bIns="45720" rtlCol="0">
            <a:normAutofit/>
          </a:bodyPr>
          <a:lstStyle/>
          <a:p>
            <a:pPr algn="l"/>
            <a:r>
              <a:rPr lang="pl-PL" sz="1600">
                <a:solidFill>
                  <a:schemeClr val="tx2"/>
                </a:solidFill>
                <a:latin typeface="Calibri Light"/>
                <a:cs typeface="Times New Roman"/>
              </a:rPr>
              <a:t>Szymon Hryniewski</a:t>
            </a:r>
            <a:endParaRPr lang="pl-PL" sz="1600">
              <a:solidFill>
                <a:schemeClr val="tx2"/>
              </a:solidFill>
              <a:latin typeface="Calibri Light"/>
            </a:endParaRPr>
          </a:p>
          <a:p>
            <a:pPr algn="l"/>
            <a:r>
              <a:rPr lang="pl-PL" sz="1600">
                <a:solidFill>
                  <a:schemeClr val="tx2"/>
                </a:solidFill>
                <a:latin typeface="Calibri Light"/>
                <a:cs typeface="Times New Roman"/>
              </a:rPr>
              <a:t>Mateusz </a:t>
            </a:r>
            <a:r>
              <a:rPr lang="pl-PL" sz="1600" err="1">
                <a:solidFill>
                  <a:schemeClr val="tx2"/>
                </a:solidFill>
                <a:latin typeface="Calibri Light"/>
                <a:cs typeface="Times New Roman"/>
              </a:rPr>
              <a:t>Kierznowski</a:t>
            </a:r>
            <a:endParaRPr lang="pl-PL" sz="1600">
              <a:solidFill>
                <a:schemeClr val="tx2"/>
              </a:solidFill>
              <a:latin typeface="Calibri Light"/>
              <a:cs typeface="Times New Roman"/>
            </a:endParaRPr>
          </a:p>
        </p:txBody>
      </p:sp>
      <p:sp>
        <p:nvSpPr>
          <p:cNvPr id="64" name="Freeform 22">
            <a:extLst>
              <a:ext uri="{FF2B5EF4-FFF2-40B4-BE49-F238E27FC236}">
                <a16:creationId xmlns:a16="http://schemas.microsoft.com/office/drawing/2014/main" id="{43280283-E04A-43CA-BFA1-F285486A2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3">
            <a:extLst>
              <a:ext uri="{FF2B5EF4-FFF2-40B4-BE49-F238E27FC236}">
                <a16:creationId xmlns:a16="http://schemas.microsoft.com/office/drawing/2014/main" id="{38328CB6-0FC5-4AEA-BC7E-489267CB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8AF5D2-3A9C-4E8F-B879-36865366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 descr="Plane in red circle">
            <a:extLst>
              <a:ext uri="{FF2B5EF4-FFF2-40B4-BE49-F238E27FC236}">
                <a16:creationId xmlns:a16="http://schemas.microsoft.com/office/drawing/2014/main" id="{7ABC474A-13C7-463B-852E-E5C2F44C7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663"/>
          <a:stretch/>
        </p:blipFill>
        <p:spPr>
          <a:xfrm>
            <a:off x="932740" y="461405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16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8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err="1">
                <a:latin typeface="Calibri Light"/>
                <a:cs typeface="Times New Roman"/>
              </a:rPr>
              <a:t>Busiest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routes</a:t>
            </a:r>
            <a:endParaRPr lang="en-US" sz="2400" b="1">
              <a:latin typeface="Calibri Light"/>
              <a:cs typeface="Times New Roman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EDB7F7B-7C71-4CC7-A7DD-7A6C91F0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7156" y="1615507"/>
            <a:ext cx="9085230" cy="42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251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One-time flights 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A2CE36-105C-4254-A092-1E1540B9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1421" y="1608931"/>
            <a:ext cx="8989156" cy="41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180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A731-BB69-447E-8490-9318A05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l-PL" sz="4800">
                <a:cs typeface="Calibri Light"/>
              </a:rPr>
              <a:t>Flight </a:t>
            </a:r>
            <a:r>
              <a:rPr lang="pl-PL" sz="4800" err="1">
                <a:cs typeface="Calibri Light"/>
              </a:rPr>
              <a:t>analysis</a:t>
            </a:r>
            <a:br>
              <a:rPr lang="pl-PL" sz="4800">
                <a:cs typeface="Calibri Light"/>
              </a:rPr>
            </a:b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94000427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8A6D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D5CE-98CA-4CDA-BCA6-72F8F2AB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Number of flights</a:t>
            </a:r>
            <a:r>
              <a:rPr lang="pl-PL" sz="2400" b="1">
                <a:latin typeface="Calibri Light"/>
                <a:cs typeface="Times New Roman"/>
              </a:rPr>
              <a:t> per </a:t>
            </a:r>
            <a:r>
              <a:rPr lang="pl-PL" sz="2400" b="1" err="1">
                <a:latin typeface="Calibri Light"/>
                <a:cs typeface="Times New Roman"/>
              </a:rPr>
              <a:t>year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C4840-F6CE-4F9D-9441-CBF41E23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931" y="1506538"/>
            <a:ext cx="7585424" cy="46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8A6D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D5CE-98CA-4CDA-BCA6-72F8F2AB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Number of flights</a:t>
            </a:r>
            <a:r>
              <a:rPr lang="pl-PL" sz="2400" b="1">
                <a:latin typeface="Calibri Light"/>
                <a:cs typeface="Times New Roman"/>
              </a:rPr>
              <a:t> per </a:t>
            </a:r>
            <a:r>
              <a:rPr lang="pl-PL" sz="2400" b="1" err="1">
                <a:latin typeface="Calibri Light"/>
                <a:cs typeface="Times New Roman"/>
              </a:rPr>
              <a:t>hour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C4840-F6CE-4F9D-9441-CBF41E23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931" y="1506538"/>
            <a:ext cx="7585424" cy="46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>
                <a:latin typeface="Calibri Light"/>
                <a:cs typeface="Times New Roman"/>
              </a:rPr>
              <a:t>Total </a:t>
            </a:r>
            <a:r>
              <a:rPr lang="pl-PL" sz="2400" b="1" err="1">
                <a:latin typeface="Calibri Light"/>
                <a:cs typeface="Times New Roman"/>
              </a:rPr>
              <a:t>number</a:t>
            </a:r>
            <a:r>
              <a:rPr lang="pl-PL" sz="2400" b="1">
                <a:latin typeface="Calibri Light"/>
                <a:cs typeface="Times New Roman"/>
              </a:rPr>
              <a:t> of </a:t>
            </a:r>
            <a:r>
              <a:rPr lang="pl-PL" sz="2400" b="1" err="1">
                <a:latin typeface="Calibri Light"/>
                <a:cs typeface="Times New Roman"/>
              </a:rPr>
              <a:t>flights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3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FC6F466A-B0B0-468C-8FA2-798A9C89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18" y="1542641"/>
            <a:ext cx="8234362" cy="46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940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dirty="0" err="1">
                <a:latin typeface="Calibri Light"/>
                <a:cs typeface="Times New Roman"/>
              </a:rPr>
              <a:t>Difference</a:t>
            </a:r>
            <a:r>
              <a:rPr lang="pl-PL" sz="2400" b="1" dirty="0">
                <a:latin typeface="Calibri Light"/>
                <a:cs typeface="Times New Roman"/>
              </a:rPr>
              <a:t> </a:t>
            </a:r>
            <a:r>
              <a:rPr lang="pl-PL" sz="2400" b="1" dirty="0" err="1">
                <a:latin typeface="Calibri Light"/>
                <a:cs typeface="Times New Roman"/>
              </a:rPr>
              <a:t>between</a:t>
            </a:r>
            <a:r>
              <a:rPr lang="pl-PL" sz="2400" b="1" dirty="0">
                <a:latin typeface="Calibri Light"/>
                <a:cs typeface="Times New Roman"/>
              </a:rPr>
              <a:t> </a:t>
            </a:r>
            <a:r>
              <a:rPr lang="pl-PL" sz="2400" b="1" dirty="0" err="1">
                <a:latin typeface="Calibri Light"/>
                <a:cs typeface="Times New Roman"/>
              </a:rPr>
              <a:t>departures</a:t>
            </a:r>
            <a:r>
              <a:rPr lang="pl-PL" sz="2400" b="1" dirty="0">
                <a:latin typeface="Calibri Light"/>
                <a:cs typeface="Times New Roman"/>
              </a:rPr>
              <a:t> and </a:t>
            </a:r>
            <a:r>
              <a:rPr lang="pl-PL" sz="2400" b="1" dirty="0" err="1">
                <a:latin typeface="Calibri Light"/>
                <a:cs typeface="Times New Roman"/>
              </a:rPr>
              <a:t>arrivals</a:t>
            </a:r>
            <a:endParaRPr lang="pl-PL" sz="2400" b="1" dirty="0">
              <a:latin typeface="Calibri Light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F466A-B0B0-468C-8FA2-798A9C89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4418" y="1542641"/>
            <a:ext cx="8234362" cy="46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580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>
                <a:latin typeface="Calibri Light"/>
                <a:cs typeface="Times New Roman"/>
              </a:rPr>
              <a:t>The </a:t>
            </a:r>
            <a:r>
              <a:rPr lang="pl-PL" sz="2400" b="1" err="1">
                <a:latin typeface="Calibri Light"/>
                <a:cs typeface="Times New Roman"/>
              </a:rPr>
              <a:t>busiest</a:t>
            </a:r>
            <a:r>
              <a:rPr lang="pl-PL" sz="2400" b="1">
                <a:latin typeface="Calibri Light"/>
                <a:cs typeface="Times New Roman"/>
              </a:rPr>
              <a:t> and the </a:t>
            </a:r>
            <a:r>
              <a:rPr lang="pl-PL" sz="2400" b="1" err="1">
                <a:latin typeface="Calibri Light"/>
                <a:cs typeface="Times New Roman"/>
              </a:rPr>
              <a:t>idlest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airports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49B44C-929A-422A-A2D8-D6FA467F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289" y="1608931"/>
            <a:ext cx="9439421" cy="4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05361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A731-BB69-447E-8490-9318A05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l-PL" sz="4800" err="1">
                <a:solidFill>
                  <a:schemeClr val="bg1"/>
                </a:solidFill>
                <a:cs typeface="Calibri Light"/>
              </a:rPr>
              <a:t>When</a:t>
            </a:r>
            <a:r>
              <a:rPr lang="pl-PL" sz="4800">
                <a:solidFill>
                  <a:schemeClr val="bg1"/>
                </a:solidFill>
                <a:cs typeface="Calibri Light"/>
              </a:rPr>
              <a:t> and </a:t>
            </a:r>
            <a:r>
              <a:rPr lang="pl-PL" sz="4800" err="1">
                <a:solidFill>
                  <a:schemeClr val="bg1"/>
                </a:solidFill>
                <a:cs typeface="Calibri Light"/>
              </a:rPr>
              <a:t>where</a:t>
            </a:r>
            <a:r>
              <a:rPr lang="pl-PL" sz="4800">
                <a:solidFill>
                  <a:schemeClr val="bg1"/>
                </a:solidFill>
                <a:cs typeface="Calibri Light"/>
              </a:rPr>
              <a:t> </a:t>
            </a:r>
            <a:r>
              <a:rPr lang="pl-PL" sz="4800" err="1">
                <a:solidFill>
                  <a:schemeClr val="bg1"/>
                </a:solidFill>
                <a:cs typeface="Calibri Light"/>
              </a:rPr>
              <a:t>are</a:t>
            </a:r>
            <a:r>
              <a:rPr lang="pl-PL" sz="4800">
                <a:solidFill>
                  <a:schemeClr val="bg1"/>
                </a:solidFill>
                <a:cs typeface="Calibri Light"/>
              </a:rPr>
              <a:t> </a:t>
            </a:r>
            <a:r>
              <a:rPr lang="pl-PL" sz="4800" err="1">
                <a:solidFill>
                  <a:schemeClr val="bg1"/>
                </a:solidFill>
                <a:cs typeface="Calibri Light"/>
              </a:rPr>
              <a:t>flights</a:t>
            </a:r>
            <a:r>
              <a:rPr lang="pl-PL" sz="4800">
                <a:solidFill>
                  <a:schemeClr val="bg1"/>
                </a:solidFill>
                <a:cs typeface="Calibri Light"/>
              </a:rPr>
              <a:t> </a:t>
            </a:r>
            <a:r>
              <a:rPr lang="pl-PL" sz="4800" err="1">
                <a:solidFill>
                  <a:schemeClr val="bg1"/>
                </a:solidFill>
                <a:cs typeface="Calibri Light"/>
              </a:rPr>
              <a:t>delayed</a:t>
            </a:r>
            <a:r>
              <a:rPr lang="pl-PL" sz="4800">
                <a:solidFill>
                  <a:schemeClr val="bg1"/>
                </a:solidFill>
                <a:cs typeface="Calibri Light"/>
              </a:rPr>
              <a:t> the most?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417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8A6D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D5CE-98CA-4CDA-BCA6-72F8F2AB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err="1">
                <a:latin typeface="Calibri Light"/>
                <a:cs typeface="Times New Roman"/>
              </a:rPr>
              <a:t>Delays</a:t>
            </a:r>
            <a:r>
              <a:rPr lang="pl-PL" sz="2400" b="1">
                <a:latin typeface="Calibri Light"/>
                <a:cs typeface="Times New Roman"/>
              </a:rPr>
              <a:t> per </a:t>
            </a:r>
            <a:r>
              <a:rPr lang="pl-PL" sz="2400" b="1" err="1">
                <a:latin typeface="Calibri Light"/>
                <a:cs typeface="Times New Roman"/>
              </a:rPr>
              <a:t>hour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C4840-F6CE-4F9D-9441-CBF41E23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05931" y="1506538"/>
            <a:ext cx="7585424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9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A731-BB69-447E-8490-9318A05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l-PL" sz="4800" err="1"/>
              <a:t>Strategies</a:t>
            </a:r>
            <a:r>
              <a:rPr lang="pl-PL" sz="4800"/>
              <a:t> of the</a:t>
            </a:r>
            <a:r>
              <a:rPr lang="en-US" sz="4800"/>
              <a:t> biggest </a:t>
            </a:r>
            <a:r>
              <a:rPr lang="pl-PL" sz="4800"/>
              <a:t>A</a:t>
            </a:r>
            <a:r>
              <a:rPr lang="en-US" sz="4800" err="1"/>
              <a:t>merican</a:t>
            </a:r>
            <a:r>
              <a:rPr lang="en-US" sz="4800"/>
              <a:t> airline</a:t>
            </a:r>
            <a:r>
              <a:rPr lang="pl-PL" sz="4800"/>
              <a:t>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553507284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err="1">
                <a:latin typeface="Calibri Light"/>
                <a:cs typeface="Times New Roman"/>
              </a:rPr>
              <a:t>Airports</a:t>
            </a:r>
            <a:r>
              <a:rPr lang="pl-PL" sz="2400" b="1">
                <a:latin typeface="Calibri Light"/>
                <a:cs typeface="Times New Roman"/>
              </a:rPr>
              <a:t> with the </a:t>
            </a:r>
            <a:r>
              <a:rPr lang="pl-PL" sz="2400" b="1" err="1">
                <a:latin typeface="Calibri Light"/>
                <a:cs typeface="Times New Roman"/>
              </a:rPr>
              <a:t>longest</a:t>
            </a:r>
            <a:r>
              <a:rPr lang="pl-PL" sz="2400" b="1">
                <a:latin typeface="Calibri Light"/>
                <a:cs typeface="Times New Roman"/>
              </a:rPr>
              <a:t> and </a:t>
            </a:r>
            <a:r>
              <a:rPr lang="pl-PL" sz="2400" b="1" err="1">
                <a:latin typeface="Calibri Light"/>
                <a:cs typeface="Times New Roman"/>
              </a:rPr>
              <a:t>shortest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delays</a:t>
            </a:r>
            <a:endParaRPr lang="pl-PL" sz="2400" b="1">
              <a:latin typeface="Calibri Light"/>
              <a:cs typeface="Times New Roman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E73EED-863E-4787-AC9D-E41B00C0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289" y="1608931"/>
            <a:ext cx="9439421" cy="4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8168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dirty="0" err="1">
                <a:latin typeface="Calibri Light"/>
                <a:cs typeface="Times New Roman"/>
              </a:rPr>
              <a:t>States</a:t>
            </a:r>
            <a:r>
              <a:rPr lang="pl-PL" sz="2400" b="1" dirty="0">
                <a:latin typeface="Calibri Light"/>
                <a:cs typeface="Times New Roman"/>
              </a:rPr>
              <a:t> with the </a:t>
            </a:r>
            <a:r>
              <a:rPr lang="pl-PL" sz="2400" b="1" dirty="0" err="1">
                <a:latin typeface="Calibri Light"/>
                <a:cs typeface="Times New Roman"/>
              </a:rPr>
              <a:t>longest</a:t>
            </a:r>
            <a:r>
              <a:rPr lang="pl-PL" sz="2400" b="1" dirty="0">
                <a:latin typeface="Calibri Light"/>
                <a:cs typeface="Times New Roman"/>
              </a:rPr>
              <a:t> and </a:t>
            </a:r>
            <a:r>
              <a:rPr lang="pl-PL" sz="2400" b="1" dirty="0" err="1">
                <a:latin typeface="Calibri Light"/>
                <a:cs typeface="Times New Roman"/>
              </a:rPr>
              <a:t>shortest</a:t>
            </a:r>
            <a:r>
              <a:rPr lang="pl-PL" sz="2400" b="1" dirty="0">
                <a:latin typeface="Calibri Light"/>
                <a:cs typeface="Times New Roman"/>
              </a:rPr>
              <a:t> </a:t>
            </a:r>
            <a:r>
              <a:rPr lang="pl-PL" sz="2400" b="1" dirty="0" err="1">
                <a:latin typeface="Calibri Light"/>
                <a:cs typeface="Times New Roman"/>
              </a:rPr>
              <a:t>delays</a:t>
            </a:r>
            <a:endParaRPr lang="pl-PL" sz="2400" b="1" dirty="0">
              <a:latin typeface="Calibri Light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F466A-B0B0-468C-8FA2-798A9C89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4419" y="1542641"/>
            <a:ext cx="8234360" cy="46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494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8A6D0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9D5CE-98CA-4CDA-BCA6-72F8F2AB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b="1" err="1">
                <a:latin typeface="Calibri Light"/>
                <a:cs typeface="Times New Roman"/>
              </a:rPr>
              <a:t>What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year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is</a:t>
            </a:r>
            <a:r>
              <a:rPr lang="pl-PL" sz="2400" b="1">
                <a:latin typeface="Calibri Light"/>
                <a:cs typeface="Times New Roman"/>
              </a:rPr>
              <a:t> </a:t>
            </a:r>
            <a:r>
              <a:rPr lang="pl-PL" sz="2400" b="1" err="1">
                <a:latin typeface="Calibri Light"/>
                <a:cs typeface="Times New Roman"/>
              </a:rPr>
              <a:t>it</a:t>
            </a:r>
            <a:r>
              <a:rPr lang="pl-PL" sz="2400" b="1">
                <a:latin typeface="Calibri Light"/>
                <a:cs typeface="Times New Roman"/>
              </a:rPr>
              <a:t>?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6CC4840-F6CE-4F9D-9441-CBF41E23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31" y="1506538"/>
            <a:ext cx="75854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9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err="1">
                <a:latin typeface="Calibri Light"/>
                <a:cs typeface="Times New Roman"/>
              </a:rPr>
              <a:t>Skywest</a:t>
            </a:r>
            <a:r>
              <a:rPr lang="en-US" sz="2400" b="1">
                <a:latin typeface="Calibri Light"/>
                <a:cs typeface="Times New Roman"/>
              </a:rPr>
              <a:t> Airlines Inc.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B5530-5220-4D56-845C-558F6DA6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289" y="1608931"/>
            <a:ext cx="9439421" cy="41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8107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American Airlines Inc.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33B4144-8C3A-410B-9940-FD0D3DBB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289" y="1608931"/>
            <a:ext cx="9439421" cy="4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508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Southwest Airlines Co.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7FE794-C23E-4748-90D1-6E37E442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289" y="1608931"/>
            <a:ext cx="9439421" cy="411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7417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A731-BB69-447E-8490-9318A05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l-PL" sz="4800" err="1"/>
              <a:t>Interesting</a:t>
            </a:r>
            <a:r>
              <a:rPr lang="pl-PL" sz="4800"/>
              <a:t> </a:t>
            </a:r>
            <a:r>
              <a:rPr lang="pl-PL" sz="4800" err="1"/>
              <a:t>strategies</a:t>
            </a:r>
            <a:r>
              <a:rPr lang="pl-PL" sz="4800"/>
              <a:t> of small airlines</a:t>
            </a:r>
            <a:endParaRPr lang="pl-PL" sz="48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3701735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Frontier Airlines Inc.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D9580D54-B9BE-45D9-A05B-9F320D34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88" y="1608931"/>
            <a:ext cx="9439424" cy="41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00377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01F1F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A2D5528-82F5-4EA1-8330-0D348BE0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68" y="803186"/>
            <a:ext cx="10603352" cy="812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latin typeface="Calibri Light"/>
                <a:cs typeface="Times New Roman"/>
              </a:rPr>
              <a:t>Aloha Airlines Inc.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30F9EE-D901-44F3-A8D0-A8095445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3425" y="1608931"/>
            <a:ext cx="8365149" cy="41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0858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9A731-BB69-447E-8490-9318A05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>
                <a:cs typeface="Calibri Light"/>
              </a:rPr>
              <a:t>What </a:t>
            </a:r>
            <a:r>
              <a:rPr lang="pl-PL" sz="4800" err="1">
                <a:cs typeface="Calibri Light"/>
              </a:rPr>
              <a:t>are</a:t>
            </a:r>
            <a:r>
              <a:rPr lang="pl-PL" sz="4800">
                <a:cs typeface="Calibri Light"/>
              </a:rPr>
              <a:t> the </a:t>
            </a:r>
            <a:r>
              <a:rPr lang="pl-PL" sz="4800" err="1">
                <a:cs typeface="Calibri Light"/>
              </a:rPr>
              <a:t>busiest</a:t>
            </a:r>
            <a:r>
              <a:rPr lang="pl-PL" sz="4800">
                <a:cs typeface="Calibri Light"/>
              </a:rPr>
              <a:t> </a:t>
            </a:r>
            <a:r>
              <a:rPr lang="pl-PL" sz="4800" err="1">
                <a:cs typeface="Calibri Light"/>
              </a:rPr>
              <a:t>airline</a:t>
            </a:r>
            <a:r>
              <a:rPr lang="pl-PL" sz="4800">
                <a:cs typeface="Calibri Light"/>
              </a:rPr>
              <a:t> </a:t>
            </a:r>
            <a:r>
              <a:rPr lang="pl-PL" sz="4800" err="1">
                <a:cs typeface="Calibri Light"/>
              </a:rPr>
              <a:t>routes</a:t>
            </a:r>
            <a:r>
              <a:rPr lang="pl-PL" sz="4800">
                <a:cs typeface="Calibri Light"/>
              </a:rPr>
              <a:t>?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50563538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239BB0-53B8-40A5-8BB9-15D2ED1AEBC9}">
  <ds:schemaRefs>
    <ds:schemaRef ds:uri="16c05727-aa75-4e4a-9b5f-8a80a1165891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71af3243-3dd4-4a8d-8c0d-dd76da1f02a5"/>
    <ds:schemaRef ds:uri="http://schemas.microsoft.com/sharepoint/v3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18</TotalTime>
  <Words>113</Words>
  <Application>Microsoft Office PowerPoint</Application>
  <PresentationFormat>Widescreen</PresentationFormat>
  <Paragraphs>25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Rockwell</vt:lpstr>
      <vt:lpstr>Times New Roman</vt:lpstr>
      <vt:lpstr>Wingdings</vt:lpstr>
      <vt:lpstr>Atlas</vt:lpstr>
      <vt:lpstr>Airline on-time performance  analysis</vt:lpstr>
      <vt:lpstr>Strategies of the biggest American airlines</vt:lpstr>
      <vt:lpstr>PowerPoint Presentation</vt:lpstr>
      <vt:lpstr>PowerPoint Presentation</vt:lpstr>
      <vt:lpstr>PowerPoint Presentation</vt:lpstr>
      <vt:lpstr>Interesting strategies of small airlines</vt:lpstr>
      <vt:lpstr>PowerPoint Presentation</vt:lpstr>
      <vt:lpstr>PowerPoint Presentation</vt:lpstr>
      <vt:lpstr>What are the busiest airline routes?</vt:lpstr>
      <vt:lpstr>PowerPoint Presentation</vt:lpstr>
      <vt:lpstr>PowerPoint Presentation</vt:lpstr>
      <vt:lpstr>Flight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and where are flights delayed the most?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Szymon</dc:creator>
  <cp:lastModifiedBy>Hryniewski Szymon (STUD)</cp:lastModifiedBy>
  <cp:revision>2</cp:revision>
  <dcterms:created xsi:type="dcterms:W3CDTF">2022-01-14T15:14:45Z</dcterms:created>
  <dcterms:modified xsi:type="dcterms:W3CDTF">2022-01-26T13:47:31Z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